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66" r:id="rId5"/>
    <p:sldId id="264" r:id="rId6"/>
    <p:sldId id="270" r:id="rId7"/>
    <p:sldId id="271" r:id="rId8"/>
    <p:sldId id="273" r:id="rId9"/>
    <p:sldId id="272" r:id="rId10"/>
    <p:sldId id="263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7D46-DFD3-4574-A415-28511729E7F1}" type="datetimeFigureOut">
              <a:rPr lang="sl-SI"/>
              <a:pPr>
                <a:defRPr/>
              </a:pPr>
              <a:t>12.12.2018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043A8-0964-4928-B44D-8FC859BBE2B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29CC-6E39-4556-886C-A988A0891D5B}" type="datetimeFigureOut">
              <a:rPr lang="sl-SI"/>
              <a:pPr>
                <a:defRPr/>
              </a:pPr>
              <a:t>12.12.2018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7FB1-93A8-42DB-8865-5740503739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25F7-39C2-4EB9-81E2-A21DFB01738C}" type="datetimeFigureOut">
              <a:rPr lang="sl-SI"/>
              <a:pPr>
                <a:defRPr/>
              </a:pPr>
              <a:t>12.12.2018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D1C0-CFA1-4B27-A65A-81BCD19799C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4F3E-802D-4939-ABC6-E753FB00348F}" type="datetimeFigureOut">
              <a:rPr lang="sl-SI"/>
              <a:pPr>
                <a:defRPr/>
              </a:pPr>
              <a:t>12.12.2018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0325-8006-4E4A-AAF0-E4547C192D7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5163-0069-40EA-A9AD-992DC7F6BEFE}" type="datetimeFigureOut">
              <a:rPr lang="sl-SI"/>
              <a:pPr>
                <a:defRPr/>
              </a:pPr>
              <a:t>12.12.2018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C4A93-AE01-4DCF-8565-2C90E14F518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19C7-E250-451E-BE33-3E3F91256779}" type="datetimeFigureOut">
              <a:rPr lang="sl-SI"/>
              <a:pPr>
                <a:defRPr/>
              </a:pPr>
              <a:t>12.12.2018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8FFC7-E8FE-4CAD-8049-2BF7178D3E1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A1C9-6699-496E-ACEE-45F37F899C20}" type="datetimeFigureOut">
              <a:rPr lang="sl-SI"/>
              <a:pPr>
                <a:defRPr/>
              </a:pPr>
              <a:t>12.12.2018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91BC-2681-4E5B-86A8-348ED2473E7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8BDD-F42B-4050-AD49-4026922F8ACE}" type="datetimeFigureOut">
              <a:rPr lang="sl-SI"/>
              <a:pPr>
                <a:defRPr/>
              </a:pPr>
              <a:t>12.12.2018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E6D28-F51B-4564-8882-1DE58466F8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309A3-5D29-4B26-A10E-EC9FD0051F4A}" type="datetimeFigureOut">
              <a:rPr lang="sl-SI"/>
              <a:pPr>
                <a:defRPr/>
              </a:pPr>
              <a:t>12.12.2018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6F02-5DBF-444D-9D0C-AC77A0288E2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2B6C6-BAC9-4119-A88F-3189C19024D4}" type="datetimeFigureOut">
              <a:rPr lang="sl-SI"/>
              <a:pPr>
                <a:defRPr/>
              </a:pPr>
              <a:t>12.12.2018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F491-EE12-44F8-9A02-666079818C3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65F6-9F06-4EA7-B527-116377CC3B42}" type="datetimeFigureOut">
              <a:rPr lang="sl-SI"/>
              <a:pPr>
                <a:defRPr/>
              </a:pPr>
              <a:t>12.12.2018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7B026-113A-4175-9A0C-9200D6486A8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92E4C9-7BAA-437C-BFBD-ECA2C86E5916}" type="datetimeFigureOut">
              <a:rPr lang="sl-SI"/>
              <a:pPr>
                <a:defRPr/>
              </a:pPr>
              <a:t>12.12.2018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ECB709-7E7E-40FD-99A1-A22F4D3F399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slov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eaLnBrk="1" hangingPunct="1"/>
            <a:r>
              <a:rPr lang="sl-SI" b="1" i="1" smtClean="0">
                <a:solidFill>
                  <a:schemeClr val="hlink"/>
                </a:solidFill>
                <a:latin typeface="Arial" charset="0"/>
              </a:rPr>
              <a:t>SESTANEK CI Z MZI</a:t>
            </a:r>
          </a:p>
        </p:txBody>
      </p:sp>
      <p:sp>
        <p:nvSpPr>
          <p:cNvPr id="13314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pPr eaLnBrk="1" hangingPunct="1"/>
            <a:r>
              <a:rPr lang="sl-SI" sz="2400" smtClean="0">
                <a:solidFill>
                  <a:schemeClr val="hlink"/>
                </a:solidFill>
                <a:latin typeface="Arial" charset="0"/>
              </a:rPr>
              <a:t>Ljubljana, 14. 12.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sl-SI" sz="2400" smtClean="0">
                <a:solidFill>
                  <a:schemeClr val="hlink"/>
                </a:solidFill>
              </a:rPr>
              <a:t>NAMESTO ZAKLJUČKA</a:t>
            </a:r>
            <a:r>
              <a:rPr lang="sl-SI" sz="4000" smtClean="0">
                <a:solidFill>
                  <a:schemeClr val="hlink"/>
                </a:solidFill>
              </a:rPr>
              <a:t/>
            </a:r>
            <a:br>
              <a:rPr lang="sl-SI" sz="4000" smtClean="0">
                <a:solidFill>
                  <a:schemeClr val="hlink"/>
                </a:solidFill>
              </a:rPr>
            </a:br>
            <a:r>
              <a:rPr lang="sl-SI" sz="4000" b="1" smtClean="0">
                <a:solidFill>
                  <a:schemeClr val="hlink"/>
                </a:solidFill>
              </a:rPr>
              <a:t>PRIČAKOVANJA CI OD MZI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23850" y="1628775"/>
            <a:ext cx="8712200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sl-SI" sz="2000">
                <a:latin typeface="Calibri" pitchFamily="34" charset="0"/>
              </a:rPr>
              <a:t>Stališče CI je, da je MZI zakonsko odgovorno za izdelavo poteka trase HC do Ormoža oziroma Markovcev.</a:t>
            </a:r>
          </a:p>
          <a:p>
            <a:pPr marL="342900" indent="-342900">
              <a:buFontTx/>
              <a:buAutoNum type="arabicPeriod"/>
            </a:pPr>
            <a:r>
              <a:rPr lang="sl-SI" sz="2000">
                <a:latin typeface="Calibri" pitchFamily="34" charset="0"/>
              </a:rPr>
              <a:t>Da sedanje načrtovane S variante začne obravnavati kot vpadnice in ne kot del rešitve HC.</a:t>
            </a:r>
          </a:p>
          <a:p>
            <a:pPr marL="342900" indent="-342900">
              <a:buFontTx/>
              <a:buAutoNum type="arabicPeriod"/>
            </a:pPr>
            <a:r>
              <a:rPr lang="sl-SI" sz="2000">
                <a:latin typeface="Calibri" pitchFamily="34" charset="0"/>
              </a:rPr>
              <a:t>Da skladno s svojimi zakonskimi obveznostmi preuči predloge CI za nove trase HC in jih povzame ali argumentirano zavrne.</a:t>
            </a:r>
          </a:p>
          <a:p>
            <a:pPr marL="342900" indent="-342900">
              <a:buFontTx/>
              <a:buAutoNum type="arabicPeriod"/>
            </a:pPr>
            <a:r>
              <a:rPr lang="sl-SI" sz="2000">
                <a:latin typeface="Calibri" pitchFamily="34" charset="0"/>
              </a:rPr>
              <a:t>Pod argumentiranim zavračanjem CI ne sprejema trditev češ, da je tako v preteklosti načrtovala lokalna in državna politika – vse kar je v preteklosti politika sprejela se lahko danes spremeni. </a:t>
            </a:r>
          </a:p>
          <a:p>
            <a:pPr marL="342900" indent="-342900">
              <a:buFontTx/>
              <a:buAutoNum type="arabicPeriod"/>
            </a:pPr>
            <a:r>
              <a:rPr lang="sl-SI" sz="2000">
                <a:latin typeface="Calibri" pitchFamily="34" charset="0"/>
              </a:rPr>
              <a:t>Da se MZI skupaj s MOP zavzame za to, da se nemudoma preusmeri tranzitni tovorni promet, kajti njihova naloga je tudi skrb za okolje v katerem mi živimo!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slov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993775"/>
          </a:xfrm>
        </p:spPr>
        <p:txBody>
          <a:bodyPr/>
          <a:lstStyle/>
          <a:p>
            <a:pPr eaLnBrk="1" hangingPunct="1"/>
            <a:r>
              <a:rPr lang="sl-SI" b="1" i="1" smtClean="0">
                <a:solidFill>
                  <a:schemeClr val="hlink"/>
                </a:solidFill>
              </a:rPr>
              <a:t>DEJSTVA</a:t>
            </a:r>
          </a:p>
        </p:txBody>
      </p:sp>
      <p:sp>
        <p:nvSpPr>
          <p:cNvPr id="14338" name="Ograda vsebine 2"/>
          <p:cNvSpPr>
            <a:spLocks noGrp="1"/>
          </p:cNvSpPr>
          <p:nvPr>
            <p:ph idx="1"/>
          </p:nvPr>
        </p:nvSpPr>
        <p:spPr>
          <a:xfrm>
            <a:off x="323850" y="836613"/>
            <a:ext cx="8496300" cy="4929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400" smtClean="0"/>
              <a:t>CI, ki zastopa interese lokalne skupnosti (ZUreP-2, 3. člen, 41 odstavek) se zavzema za umestitev HC Ptuj – Markovci v UPDN po načelu usklajevanja interesov (ZUreP-2, 9. člen).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smtClean="0"/>
              <a:t>Ne favoriziramo nobene variante ampak pomagamo iskati ustrezno rešitev.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smtClean="0"/>
              <a:t>Ne nasprotujemo obnovi GC skozi naselja Budina in Spuhlja.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smtClean="0"/>
              <a:t>Nasprotujemo uporabi „obnovljene“ GC skozi naselja Budina in Spuhlja kot delu navezave za tranzitni promet iz HC Ormož – Markovci na AC A-4.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smtClean="0"/>
              <a:t>Podpis županov na zgonjo temo smatramo kot “politično izjavo”, ki nima s pravnimi podlagami (ZUreP-2) nobene pravne zaveze.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smtClean="0"/>
              <a:t>Prebivalci naselji Budina in Spuhlja so zelo nezadovoljni s trenutnimi življenjskimi razmerami (hrup in onesnaženost) ter pasivnostjo državnih inštitucij in to pelje v državno nepokorščino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Naslov 1"/>
          <p:cNvSpPr>
            <a:spLocks/>
          </p:cNvSpPr>
          <p:nvPr/>
        </p:nvSpPr>
        <p:spPr bwMode="auto">
          <a:xfrm>
            <a:off x="3132138" y="260350"/>
            <a:ext cx="58324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indent="-285750"/>
            <a:r>
              <a:rPr lang="sl-SI" sz="2000" b="1">
                <a:latin typeface="Calibri" pitchFamily="34" charset="0"/>
              </a:rPr>
              <a:t>PREDLAGANE VARIANTE HC</a:t>
            </a:r>
          </a:p>
          <a:p>
            <a:pPr marL="1143000" lvl="2" indent="-228600">
              <a:buFontTx/>
              <a:buChar char="•"/>
            </a:pPr>
            <a:r>
              <a:rPr lang="sl-SI" sz="2000">
                <a:latin typeface="Calibri" pitchFamily="34" charset="0"/>
              </a:rPr>
              <a:t>4 x severno od jezera (S)</a:t>
            </a:r>
          </a:p>
          <a:p>
            <a:pPr marL="1143000" lvl="2" indent="-228600">
              <a:buFontTx/>
              <a:buChar char="•"/>
            </a:pPr>
            <a:r>
              <a:rPr lang="sl-SI" sz="2000">
                <a:latin typeface="Calibri" pitchFamily="34" charset="0"/>
              </a:rPr>
              <a:t>2 x južno od jezera (J)</a:t>
            </a:r>
          </a:p>
          <a:p>
            <a:pPr marL="742950" lvl="1" indent="-285750"/>
            <a:r>
              <a:rPr lang="sl-SI" sz="2000" b="1">
                <a:latin typeface="Calibri" pitchFamily="34" charset="0"/>
              </a:rPr>
              <a:t>Odsek</a:t>
            </a:r>
            <a:r>
              <a:rPr lang="sl-SI" sz="2000" b="1"/>
              <a:t> </a:t>
            </a:r>
            <a:r>
              <a:rPr lang="sl-SI" sz="2000" b="1">
                <a:latin typeface="Calibri" pitchFamily="34" charset="0"/>
              </a:rPr>
              <a:t>Ormož</a:t>
            </a:r>
            <a:r>
              <a:rPr lang="sl-SI" sz="2000" b="1"/>
              <a:t> – </a:t>
            </a:r>
            <a:r>
              <a:rPr lang="sl-SI" sz="2000" b="1">
                <a:latin typeface="Calibri" pitchFamily="34" charset="0"/>
              </a:rPr>
              <a:t>Markovci</a:t>
            </a:r>
            <a:r>
              <a:rPr lang="sl-SI" sz="2000" b="1"/>
              <a:t> </a:t>
            </a:r>
            <a:r>
              <a:rPr lang="sl-SI" sz="2000" b="1">
                <a:latin typeface="Calibri" pitchFamily="34" charset="0"/>
              </a:rPr>
              <a:t>umeščen</a:t>
            </a:r>
            <a:r>
              <a:rPr lang="sl-SI" sz="2000" b="1"/>
              <a:t> </a:t>
            </a:r>
            <a:r>
              <a:rPr lang="sl-SI" sz="2000" b="1">
                <a:latin typeface="Calibri" pitchFamily="34" charset="0"/>
              </a:rPr>
              <a:t>v</a:t>
            </a:r>
            <a:r>
              <a:rPr lang="sl-SI" sz="2000" b="1"/>
              <a:t> </a:t>
            </a:r>
            <a:r>
              <a:rPr lang="sl-SI" sz="2000" b="1">
                <a:latin typeface="Calibri" pitchFamily="34" charset="0"/>
              </a:rPr>
              <a:t>prostor</a:t>
            </a:r>
          </a:p>
        </p:txBody>
      </p:sp>
      <p:sp>
        <p:nvSpPr>
          <p:cNvPr id="15364" name="Naslov 1"/>
          <p:cNvSpPr>
            <a:spLocks/>
          </p:cNvSpPr>
          <p:nvPr/>
        </p:nvSpPr>
        <p:spPr bwMode="auto">
          <a:xfrm>
            <a:off x="0" y="0"/>
            <a:ext cx="3276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l-SI" sz="4400" b="1" i="1">
                <a:solidFill>
                  <a:schemeClr val="hlink"/>
                </a:solidFill>
                <a:latin typeface="Calibri" pitchFamily="34" charset="0"/>
              </a:rPr>
              <a:t>DEJSTVA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356100" y="274638"/>
            <a:ext cx="4787900" cy="1858962"/>
          </a:xfrm>
        </p:spPr>
        <p:txBody>
          <a:bodyPr/>
          <a:lstStyle/>
          <a:p>
            <a:pPr algn="l" eaLnBrk="1" hangingPunct="1"/>
            <a:r>
              <a:rPr lang="sl-SI" sz="2400" b="1" smtClean="0"/>
              <a:t>1. Vse S variante so vpadnice</a:t>
            </a:r>
            <a:r>
              <a:rPr lang="sl-SI" sz="2400" b="1" smtClean="0">
                <a:latin typeface="Arial" charset="0"/>
              </a:rPr>
              <a:t> v Ptuj</a:t>
            </a:r>
            <a:r>
              <a:rPr lang="sl-SI" sz="2400" b="1" smtClean="0"/>
              <a:t> in NE obvoznice. </a:t>
            </a:r>
            <a:br>
              <a:rPr lang="sl-SI" sz="2400" b="1" smtClean="0"/>
            </a:br>
            <a:r>
              <a:rPr lang="sl-SI" sz="2400" b="1" smtClean="0"/>
              <a:t>2. Že zgrajena povezave preko Puchovega mosta je REGIONALNA CESTA</a:t>
            </a:r>
          </a:p>
        </p:txBody>
      </p:sp>
      <p:pic>
        <p:nvPicPr>
          <p:cNvPr id="16386" name="Content Placeholder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602" r="16602"/>
          <a:stretch>
            <a:fillRect/>
          </a:stretch>
        </p:blipFill>
        <p:spPr>
          <a:xfrm>
            <a:off x="0" y="2205038"/>
            <a:ext cx="9144000" cy="4652962"/>
          </a:xfrm>
        </p:spPr>
      </p:pic>
      <p:sp>
        <p:nvSpPr>
          <p:cNvPr id="16387" name="Naslov 1"/>
          <p:cNvSpPr>
            <a:spLocks/>
          </p:cNvSpPr>
          <p:nvPr/>
        </p:nvSpPr>
        <p:spPr bwMode="auto">
          <a:xfrm>
            <a:off x="0" y="0"/>
            <a:ext cx="3276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l-SI" sz="4400" b="1" i="1">
                <a:solidFill>
                  <a:schemeClr val="hlink"/>
                </a:solidFill>
                <a:latin typeface="Calibri" pitchFamily="34" charset="0"/>
              </a:rPr>
              <a:t>DEJSTVA - S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352901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3" descr="ormoska_podnevi.jpg"/>
          <p:cNvPicPr>
            <a:picLocks noGrp="1" noChangeAspect="1"/>
          </p:cNvPicPr>
          <p:nvPr>
            <p:ph idx="1"/>
          </p:nvPr>
        </p:nvPicPr>
        <p:blipFill>
          <a:blip r:embed="rId2"/>
          <a:srcRect t="8437" b="8437"/>
          <a:stretch>
            <a:fillRect/>
          </a:stretch>
        </p:blipFill>
        <p:spPr>
          <a:xfrm>
            <a:off x="0" y="2276475"/>
            <a:ext cx="4211638" cy="3849688"/>
          </a:xfrm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798513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/>
              <a:t>Pretok tovornega prometa (nad 7,5 t) preko MP Zavrč in MP Središče ob Dravi:</a:t>
            </a:r>
          </a:p>
          <a:p>
            <a:pPr lvl="1">
              <a:buFontTx/>
              <a:buChar char="•"/>
            </a:pPr>
            <a:r>
              <a:rPr lang="sl-SI"/>
              <a:t>   leta </a:t>
            </a:r>
            <a:r>
              <a:rPr lang="sl-SI" b="1"/>
              <a:t>2017 </a:t>
            </a:r>
            <a:r>
              <a:rPr lang="sl-SI"/>
              <a:t>…..okrog </a:t>
            </a:r>
            <a:r>
              <a:rPr lang="sl-SI" b="1"/>
              <a:t>75.000 tovornih vozil.</a:t>
            </a:r>
          </a:p>
          <a:p>
            <a:pPr lvl="1">
              <a:buFontTx/>
              <a:buChar char="•"/>
            </a:pPr>
            <a:r>
              <a:rPr lang="sl-SI"/>
              <a:t>   Prva </a:t>
            </a:r>
            <a:r>
              <a:rPr lang="sl-SI" b="1"/>
              <a:t>polovica 2018</a:t>
            </a:r>
            <a:r>
              <a:rPr lang="sl-SI"/>
              <a:t> …okrog </a:t>
            </a:r>
            <a:r>
              <a:rPr lang="sl-SI" b="1"/>
              <a:t>130.000 tovornih vozil</a:t>
            </a:r>
            <a:r>
              <a:rPr lang="sl-SI"/>
              <a:t> - porast zaradi izogibanja   elektronskemu cestninjenju</a:t>
            </a:r>
          </a:p>
        </p:txBody>
      </p:sp>
      <p:sp>
        <p:nvSpPr>
          <p:cNvPr id="17411" name="Naslov 1"/>
          <p:cNvSpPr>
            <a:spLocks/>
          </p:cNvSpPr>
          <p:nvPr/>
        </p:nvSpPr>
        <p:spPr bwMode="auto">
          <a:xfrm>
            <a:off x="0" y="144463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l-SI" sz="4400" b="1" i="1">
                <a:solidFill>
                  <a:schemeClr val="hlink"/>
                </a:solidFill>
                <a:latin typeface="Calibri" pitchFamily="34" charset="0"/>
              </a:rPr>
              <a:t>DEJSTVA - S</a:t>
            </a:r>
          </a:p>
        </p:txBody>
      </p:sp>
      <p:pic>
        <p:nvPicPr>
          <p:cNvPr id="17412" name="Content Placeholder 3" descr="Spuhlja_podnevi.jpg"/>
          <p:cNvPicPr>
            <a:picLocks noChangeAspect="1"/>
          </p:cNvPicPr>
          <p:nvPr/>
        </p:nvPicPr>
        <p:blipFill>
          <a:blip r:embed="rId3"/>
          <a:srcRect t="7245" b="7245"/>
          <a:stretch>
            <a:fillRect/>
          </a:stretch>
        </p:blipFill>
        <p:spPr bwMode="auto">
          <a:xfrm>
            <a:off x="2771775" y="2276475"/>
            <a:ext cx="63722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itle 1"/>
          <p:cNvSpPr>
            <a:spLocks noGrp="1"/>
          </p:cNvSpPr>
          <p:nvPr>
            <p:ph type="title"/>
          </p:nvPr>
        </p:nvSpPr>
        <p:spPr>
          <a:xfrm>
            <a:off x="457200" y="2205038"/>
            <a:ext cx="8229600" cy="1143000"/>
          </a:xfrm>
        </p:spPr>
        <p:txBody>
          <a:bodyPr/>
          <a:lstStyle/>
          <a:p>
            <a:pPr eaLnBrk="1" hangingPunct="1"/>
            <a:r>
              <a:rPr lang="sl-SI" sz="2000" b="1" smtClean="0">
                <a:solidFill>
                  <a:srgbClr val="FFFF99"/>
                </a:solidFill>
              </a:rPr>
              <a:t>Preobremenitev s hrupom (75-80db)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940425" cy="1143000"/>
          </a:xfrm>
        </p:spPr>
        <p:txBody>
          <a:bodyPr/>
          <a:lstStyle/>
          <a:p>
            <a:pPr eaLnBrk="1" hangingPunct="1"/>
            <a:r>
              <a:rPr lang="sl-SI" sz="2800" b="1" smtClean="0"/>
              <a:t>J variante gredo v veliki večini trase skozi NATURO 2000 – vprašljivo okoljevarstveno soglasje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Naslov 1"/>
          <p:cNvSpPr>
            <a:spLocks/>
          </p:cNvSpPr>
          <p:nvPr/>
        </p:nvSpPr>
        <p:spPr bwMode="auto">
          <a:xfrm>
            <a:off x="0" y="0"/>
            <a:ext cx="3276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l-SI" sz="4400" b="1" i="1">
                <a:solidFill>
                  <a:schemeClr val="hlink"/>
                </a:solidFill>
                <a:latin typeface="Calibri" pitchFamily="34" charset="0"/>
              </a:rPr>
              <a:t>DEJSTVA - J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 idx="4294967295"/>
          </p:nvPr>
        </p:nvSpPr>
        <p:spPr>
          <a:xfrm>
            <a:off x="457200" y="58738"/>
            <a:ext cx="8229600" cy="993775"/>
          </a:xfrm>
        </p:spPr>
        <p:txBody>
          <a:bodyPr/>
          <a:lstStyle/>
          <a:p>
            <a:pPr eaLnBrk="1" hangingPunct="1"/>
            <a:r>
              <a:rPr lang="sl-SI" b="1" i="1" smtClean="0">
                <a:solidFill>
                  <a:schemeClr val="hlink"/>
                </a:solidFill>
              </a:rPr>
              <a:t>STALIŠČA CI</a:t>
            </a:r>
          </a:p>
        </p:txBody>
      </p:sp>
      <p:sp>
        <p:nvSpPr>
          <p:cNvPr id="28675" name="Ograda vsebine 2"/>
          <p:cNvSpPr>
            <a:spLocks noGrp="1"/>
          </p:cNvSpPr>
          <p:nvPr>
            <p:ph idx="4294967295"/>
          </p:nvPr>
        </p:nvSpPr>
        <p:spPr>
          <a:xfrm>
            <a:off x="323850" y="836613"/>
            <a:ext cx="8496300" cy="4929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000" smtClean="0"/>
              <a:t>CI se zaveda, da ima umeščanja HC Hajdina – Ormož in v tem sklopu ptujske obvoznice dolgo brado (začetek v letu 1978 in dalje).</a:t>
            </a:r>
          </a:p>
          <a:p>
            <a:pPr eaLnBrk="1" hangingPunct="1">
              <a:lnSpc>
                <a:spcPct val="90000"/>
              </a:lnSpc>
            </a:pPr>
            <a:r>
              <a:rPr lang="sl-SI" sz="2000" smtClean="0"/>
              <a:t>Od takrat pa do danes so se spremenile mnoge okoliščine (poseljenost, Natura, promet, gospodarstvo…) – zakaj vztrajati na “starih” oziroma zastarelih rešitvah: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000" smtClean="0"/>
              <a:t>HC Hajdina – Ormož – zakaj ne napr.  HC Tržec – Ormož ali HC Zlatoličje – Ormož?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000" smtClean="0"/>
              <a:t>Ptujska severna obvoznica po sedanjih “starih” rešitvah, če vemo v startu, da ne izpolnjuje več zahtev HC!!!!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000" smtClean="0"/>
              <a:t>Južna varianta pri sedanjih “starih rešitvah” na katere je “usedla” Natura 2000 in sedaj zakonsko izsiljuje prioritete!!!</a:t>
            </a:r>
          </a:p>
          <a:p>
            <a:pPr eaLnBrk="1" hangingPunct="1">
              <a:lnSpc>
                <a:spcPct val="90000"/>
              </a:lnSpc>
            </a:pPr>
            <a:r>
              <a:rPr lang="sl-SI" sz="2000" smtClean="0"/>
              <a:t>Zakaj se je našla rešitev za daljnovod Cirkovce – Pince skozi Naturo 2000, za HC pa ni posluha?? 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1800" smtClean="0"/>
              <a:t>CI predvideva, da so lokalni prebivalci za politiko manj vredni kot ptice ali močni gospodarski subjekti v SV (ELES).</a:t>
            </a:r>
          </a:p>
          <a:p>
            <a:pPr eaLnBrk="1" hangingPunct="1">
              <a:lnSpc>
                <a:spcPct val="90000"/>
              </a:lnSpc>
            </a:pPr>
            <a:endParaRPr lang="sl-SI" sz="20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4" name="Group 14"/>
          <p:cNvGrpSpPr>
            <a:grpSpLocks/>
          </p:cNvGrpSpPr>
          <p:nvPr/>
        </p:nvGrpSpPr>
        <p:grpSpPr bwMode="auto">
          <a:xfrm>
            <a:off x="250825" y="2133600"/>
            <a:ext cx="8893175" cy="4319588"/>
            <a:chOff x="0" y="1224"/>
            <a:chExt cx="4176" cy="1872"/>
          </a:xfrm>
        </p:grpSpPr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FEEEC"/>
                </a:clrFrom>
                <a:clrTo>
                  <a:srgbClr val="EFEEEC">
                    <a:alpha val="0"/>
                  </a:srgbClr>
                </a:clrTo>
              </a:clrChange>
              <a:lum bright="-6000"/>
            </a:blip>
            <a:srcRect l="-20" t="18149" b="3227"/>
            <a:stretch>
              <a:fillRect/>
            </a:stretch>
          </p:blipFill>
          <p:spPr bwMode="auto">
            <a:xfrm>
              <a:off x="0" y="1224"/>
              <a:ext cx="4176" cy="187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V="1">
              <a:off x="0" y="1296"/>
              <a:ext cx="1224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1224" y="1296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2664" y="1296"/>
              <a:ext cx="864" cy="13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3528" y="2664"/>
              <a:ext cx="72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30735" name="Rectangle 15"/>
          <p:cNvSpPr>
            <a:spLocks noGrp="1"/>
          </p:cNvSpPr>
          <p:nvPr>
            <p:ph type="title"/>
          </p:nvPr>
        </p:nvSpPr>
        <p:spPr>
          <a:xfrm>
            <a:off x="179388" y="1192213"/>
            <a:ext cx="8507412" cy="581025"/>
          </a:xfrm>
          <a:noFill/>
          <a:ln/>
        </p:spPr>
        <p:txBody>
          <a:bodyPr/>
          <a:lstStyle/>
          <a:p>
            <a:pPr algn="l"/>
            <a:r>
              <a:rPr lang="sl-SI" sz="1600" smtClean="0"/>
              <a:t>- Predlog nove trase HC severno od Ptuja, ki v veliki meri poteka izven naseljenih področji</a:t>
            </a:r>
          </a:p>
        </p:txBody>
      </p:sp>
      <p:sp>
        <p:nvSpPr>
          <p:cNvPr id="30736" name="Naslov 1"/>
          <p:cNvSpPr>
            <a:spLocks/>
          </p:cNvSpPr>
          <p:nvPr/>
        </p:nvSpPr>
        <p:spPr bwMode="auto">
          <a:xfrm>
            <a:off x="457200" y="587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l-SI" sz="4400" b="1" i="1">
                <a:solidFill>
                  <a:schemeClr val="hlink"/>
                </a:solidFill>
                <a:latin typeface="Calibri" pitchFamily="34" charset="0"/>
              </a:rPr>
              <a:t>STALIŠČA CI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79388" y="836613"/>
            <a:ext cx="8507412" cy="581025"/>
          </a:xfrm>
        </p:spPr>
        <p:txBody>
          <a:bodyPr/>
          <a:lstStyle/>
          <a:p>
            <a:pPr algn="l"/>
            <a:r>
              <a:rPr lang="sl-SI" sz="1600" smtClean="0"/>
              <a:t>- Predlog nove trase HC južno od Ptuja, ki v veliki meri poteka izven Nature 2000 in odmaknjena od naseljenih področji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57338"/>
            <a:ext cx="903605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Naslov 1"/>
          <p:cNvSpPr>
            <a:spLocks/>
          </p:cNvSpPr>
          <p:nvPr/>
        </p:nvSpPr>
        <p:spPr bwMode="auto">
          <a:xfrm>
            <a:off x="457200" y="587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l-SI" sz="4400" b="1" i="1">
                <a:solidFill>
                  <a:schemeClr val="hlink"/>
                </a:solidFill>
                <a:latin typeface="Calibri" pitchFamily="34" charset="0"/>
              </a:rPr>
              <a:t>STALIŠČA CI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499</Words>
  <Application>Microsoft Macintosh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SESTANEK CI Z MZI</vt:lpstr>
      <vt:lpstr>DEJSTVA</vt:lpstr>
      <vt:lpstr>Slide 3</vt:lpstr>
      <vt:lpstr>1. Vse S variante so vpadnice v Ptuj in NE obvoznice.  2. Že zgrajena povezave preko Puchovega mosta je REGIONALNA CESTA</vt:lpstr>
      <vt:lpstr>Preobremenitev s hrupom (75-80db)</vt:lpstr>
      <vt:lpstr>J variante gredo v veliki večini trase skozi NATURO 2000 – vprašljivo okoljevarstveno soglasje</vt:lpstr>
      <vt:lpstr>STALIŠČA CI</vt:lpstr>
      <vt:lpstr>- Predlog nove trase HC severno od Ptuja, ki v veliki meri poteka izven naseljenih področji</vt:lpstr>
      <vt:lpstr>- Predlog nove trase HC južno od Ptuja, ki v veliki meri poteka izven Nature 2000 in odmaknjena od naseljenih področji</vt:lpstr>
      <vt:lpstr>NAMESTO ZAKLJUČKA PRIČAKOVANJA CI OD MZI</vt:lpstr>
    </vt:vector>
  </TitlesOfParts>
  <Company>MORS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SESTANEK S MOP</dc:title>
  <dc:creator>MORS</dc:creator>
  <cp:lastModifiedBy>MORS</cp:lastModifiedBy>
  <cp:revision>23</cp:revision>
  <dcterms:created xsi:type="dcterms:W3CDTF">2018-09-10T09:11:29Z</dcterms:created>
  <dcterms:modified xsi:type="dcterms:W3CDTF">2018-12-12T11:31:26Z</dcterms:modified>
</cp:coreProperties>
</file>